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80" r:id="rId7"/>
    <p:sldId id="281" r:id="rId8"/>
    <p:sldId id="263" r:id="rId9"/>
    <p:sldId id="264" r:id="rId10"/>
    <p:sldId id="265" r:id="rId11"/>
    <p:sldId id="266" r:id="rId12"/>
    <p:sldId id="282" r:id="rId13"/>
    <p:sldId id="267" r:id="rId14"/>
    <p:sldId id="268" r:id="rId15"/>
    <p:sldId id="283" r:id="rId16"/>
    <p:sldId id="269" r:id="rId17"/>
    <p:sldId id="270" r:id="rId18"/>
    <p:sldId id="271" r:id="rId19"/>
    <p:sldId id="272" r:id="rId20"/>
    <p:sldId id="284" r:id="rId21"/>
    <p:sldId id="273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39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3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9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77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7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3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9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8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3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1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32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15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0087-D80F-4D27-B149-C58661A10031}" type="datetimeFigureOut">
              <a:rPr lang="en-US" smtClean="0"/>
              <a:t>3/9/2016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8519-60B3-410D-AFF8-A318D0303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2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5" y="6320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488" y="807364"/>
            <a:ext cx="6557017" cy="48354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0949" y="2010169"/>
            <a:ext cx="1178896" cy="29472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6" y="113974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589" y="935834"/>
            <a:ext cx="6420820" cy="474002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242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1" y="649905"/>
            <a:ext cx="8675125" cy="5039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902" y="16870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222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7" y="227948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0979" y="2496842"/>
            <a:ext cx="79084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Work Zone Speeds</a:t>
            </a:r>
          </a:p>
          <a:p>
            <a:pPr algn="ctr"/>
            <a:r>
              <a:rPr lang="en-US" sz="4000" b="1" dirty="0"/>
              <a:t/>
            </a:r>
            <a:br>
              <a:rPr lang="en-US" sz="4000" b="1" dirty="0"/>
            </a:br>
            <a:endParaRPr lang="en-US" sz="4000" b="1" dirty="0"/>
          </a:p>
          <a:p>
            <a:pPr marL="914400" lvl="1" indent="-457200" algn="ctr">
              <a:buFont typeface="Arial" panose="020B0604020202020204" pitchFamily="34" charset="0"/>
              <a:buChar char="•"/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7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7" y="227948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01" y="1506830"/>
            <a:ext cx="7937795" cy="414244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6422" y="1140087"/>
            <a:ext cx="8477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Futura"/>
                <a:cs typeface="Futura"/>
              </a:rPr>
              <a:t>New Tool To Monitor Work Zone Speeds – Target Enforcement??</a:t>
            </a:r>
            <a:endParaRPr lang="en-US" sz="2000" b="1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34087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93" y="813002"/>
            <a:ext cx="8165600" cy="4825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348" y="105116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122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7" y="227948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88" y="1098609"/>
            <a:ext cx="8055709" cy="455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0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6" y="113974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0" y="935834"/>
            <a:ext cx="8309578" cy="473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1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7" y="227948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74" y="1163782"/>
            <a:ext cx="8322449" cy="442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7" y="227948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21" y="935834"/>
            <a:ext cx="8512956" cy="466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9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042" y="309164"/>
            <a:ext cx="8039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621" y="2034099"/>
            <a:ext cx="2445287" cy="2895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02" y="2034099"/>
            <a:ext cx="2938711" cy="2895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64" y="2481434"/>
            <a:ext cx="2667905" cy="20009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96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327" y="227948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26" y="1065039"/>
            <a:ext cx="8188745" cy="461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7" y="227948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599" y="1742389"/>
            <a:ext cx="8281283" cy="47976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u="sng" dirty="0" smtClean="0"/>
              <a:t>FROM YOU – the Industry </a:t>
            </a:r>
          </a:p>
          <a:p>
            <a:r>
              <a:rPr lang="en-US" b="1" dirty="0" smtClean="0"/>
              <a:t>ODOT &amp; the OCA Safety Committee Meets </a:t>
            </a:r>
            <a:r>
              <a:rPr lang="en-US" b="1" dirty="0" smtClean="0"/>
              <a:t>Regularly.</a:t>
            </a:r>
            <a:endParaRPr lang="en-US" b="1" dirty="0" smtClean="0"/>
          </a:p>
          <a:p>
            <a:r>
              <a:rPr lang="en-US" b="1" dirty="0" smtClean="0"/>
              <a:t>If you have ideas please share them.</a:t>
            </a:r>
          </a:p>
          <a:p>
            <a:pPr lvl="1"/>
            <a:r>
              <a:rPr lang="en-US" sz="1800" b="1" dirty="0" smtClean="0"/>
              <a:t>Standards;</a:t>
            </a:r>
          </a:p>
          <a:p>
            <a:pPr lvl="1"/>
            <a:r>
              <a:rPr lang="en-US" sz="1800" b="1" dirty="0" smtClean="0"/>
              <a:t>Policies;</a:t>
            </a:r>
          </a:p>
          <a:p>
            <a:pPr lvl="1"/>
            <a:r>
              <a:rPr lang="en-US" sz="1800" b="1" dirty="0" smtClean="0"/>
              <a:t>New Products;</a:t>
            </a:r>
          </a:p>
          <a:p>
            <a:pPr lvl="1"/>
            <a:r>
              <a:rPr lang="en-US" sz="1800" b="1" dirty="0" smtClean="0"/>
              <a:t>Ways to Improve Speed Limit Compliance</a:t>
            </a:r>
          </a:p>
          <a:p>
            <a:pPr lvl="1"/>
            <a:r>
              <a:rPr lang="en-US" sz="1800" b="1" dirty="0" smtClean="0"/>
              <a:t>Training Needs;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No ideas are bad ideas – please share them with us through the OCA.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	</a:t>
            </a:r>
            <a:endParaRPr lang="en-US" sz="2000" b="1" dirty="0">
              <a:latin typeface="Futura"/>
              <a:cs typeface="Futur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5700" y="1259418"/>
            <a:ext cx="8686800" cy="66006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latin typeface="B Futura Bold"/>
                <a:cs typeface="B Futura Bold"/>
              </a:rPr>
              <a:t>Where Might the Next Safety Idea Come From?</a:t>
            </a:r>
            <a:endParaRPr lang="en-US" sz="3000" b="1" dirty="0">
              <a:latin typeface="B Futura Bold"/>
              <a:cs typeface="B Futura Bold"/>
            </a:endParaRPr>
          </a:p>
        </p:txBody>
      </p:sp>
    </p:spTree>
    <p:extLst>
      <p:ext uri="{BB962C8B-B14F-4D97-AF65-F5344CB8AC3E}">
        <p14:creationId xmlns:p14="http://schemas.microsoft.com/office/powerpoint/2010/main" val="321262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210" y="151141"/>
            <a:ext cx="8127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09838" y="1277137"/>
            <a:ext cx="841852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Goal</a:t>
            </a:r>
            <a:r>
              <a:rPr lang="en-US" b="1" dirty="0" smtClean="0"/>
              <a:t> – </a:t>
            </a:r>
            <a:r>
              <a:rPr lang="en-US" sz="2800" b="1" dirty="0" smtClean="0"/>
              <a:t>A partnership to improve worker and vehicle safety inside and around our work zones.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/>
              <a:t>Scope</a:t>
            </a:r>
            <a:r>
              <a:rPr lang="en-US" b="1" dirty="0" smtClean="0"/>
              <a:t> – </a:t>
            </a:r>
            <a:r>
              <a:rPr lang="en-US" sz="2800" b="1" dirty="0" smtClean="0"/>
              <a:t>Anything that can improve safety (standards, new products, policies, communication, education, enforcement, etc</a:t>
            </a:r>
            <a:r>
              <a:rPr lang="en-US" sz="2800" b="1" dirty="0" smtClean="0"/>
              <a:t>.).</a:t>
            </a:r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316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7" y="227948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40327" y="1843950"/>
            <a:ext cx="81049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Purpose of this presentation:</a:t>
            </a:r>
          </a:p>
          <a:p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Raise awareness of the partnership</a:t>
            </a:r>
          </a:p>
          <a:p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Frame the problem with data</a:t>
            </a:r>
          </a:p>
          <a:p>
            <a:endParaRPr lang="en-US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Seek input from you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429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7" y="0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pic>
        <p:nvPicPr>
          <p:cNvPr id="2" name="675 yellow spri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327" y="1038147"/>
            <a:ext cx="8063662" cy="4535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4170" y="657410"/>
            <a:ext cx="737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Can you “Engineer” for this???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7613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7" y="129707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60979" y="2496842"/>
            <a:ext cx="79084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The Data</a:t>
            </a:r>
          </a:p>
          <a:p>
            <a:pPr algn="ctr"/>
            <a:r>
              <a:rPr lang="en-US" sz="4400" b="1" dirty="0"/>
              <a:t/>
            </a:r>
            <a:br>
              <a:rPr lang="en-US" sz="4400" b="1" dirty="0"/>
            </a:br>
            <a:endParaRPr lang="en-US" sz="4400" b="1" dirty="0"/>
          </a:p>
          <a:p>
            <a:pPr marL="914400" lvl="1" indent="-457200" algn="ctr">
              <a:buFont typeface="Arial" panose="020B0604020202020204" pitchFamily="34" charset="0"/>
              <a:buChar char="•"/>
            </a:pP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39823" y="5713111"/>
            <a:ext cx="664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workzonesafety.org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8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1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7" y="129707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94724" y="837593"/>
            <a:ext cx="850921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Work Zones Are Dangerous Places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In 2014 there were 669 fatalities in U.S. work </a:t>
            </a:r>
            <a:r>
              <a:rPr lang="en-US" sz="2800" b="1" dirty="0" smtClean="0"/>
              <a:t>zones.*</a:t>
            </a:r>
            <a:endParaRPr lang="en-US" sz="2800" b="1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That’s equivalent to every passenger dying on a full Greyhound bus every month.</a:t>
            </a:r>
          </a:p>
          <a:p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In Ohio Work Zones (2003 – 2012):</a:t>
            </a:r>
          </a:p>
          <a:p>
            <a:r>
              <a:rPr lang="en-US" b="1" dirty="0"/>
              <a:t>56,945 vehicle crashes occurred in Ohio work zones in that same 10-year </a:t>
            </a:r>
            <a:r>
              <a:rPr lang="en-US" b="1" dirty="0" smtClean="0"/>
              <a:t>period.</a:t>
            </a:r>
            <a:endParaRPr lang="en-US" b="1" dirty="0"/>
          </a:p>
          <a:p>
            <a:r>
              <a:rPr lang="en-US" b="1" dirty="0"/>
              <a:t>20,590 vehicle crashes occurred in Ohio work zones when workers were </a:t>
            </a:r>
            <a:r>
              <a:rPr lang="en-US" b="1" dirty="0" smtClean="0"/>
              <a:t>present.</a:t>
            </a:r>
            <a:endParaRPr lang="en-US" b="1" dirty="0"/>
          </a:p>
          <a:p>
            <a:r>
              <a:rPr lang="en-US" b="1" dirty="0"/>
              <a:t>19,988 of the total vehicle crashes were rear end </a:t>
            </a:r>
            <a:r>
              <a:rPr lang="en-US" b="1" dirty="0" smtClean="0"/>
              <a:t>collisions. </a:t>
            </a:r>
            <a:endParaRPr lang="en-US" b="1" dirty="0"/>
          </a:p>
          <a:p>
            <a:r>
              <a:rPr lang="en-US" b="1" dirty="0"/>
              <a:t>The top three causes of work zone crashes are:</a:t>
            </a:r>
          </a:p>
          <a:p>
            <a:pPr lvl="1"/>
            <a:r>
              <a:rPr lang="en-US" b="1" dirty="0"/>
              <a:t>Following too closely</a:t>
            </a:r>
          </a:p>
          <a:p>
            <a:pPr lvl="1"/>
            <a:r>
              <a:rPr lang="en-US" b="1" dirty="0"/>
              <a:t>Failure to control</a:t>
            </a:r>
          </a:p>
          <a:p>
            <a:pPr lvl="1"/>
            <a:r>
              <a:rPr lang="en-US" b="1" dirty="0"/>
              <a:t>Improper lane changes</a:t>
            </a:r>
            <a:br>
              <a:rPr lang="en-US" b="1" dirty="0"/>
            </a:br>
            <a:endParaRPr lang="en-US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39823" y="5713111"/>
            <a:ext cx="664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workzonesafety.org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7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7" y="129706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523" y="837592"/>
            <a:ext cx="6322159" cy="48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27" y="0"/>
            <a:ext cx="806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ODOT/OCA Traffic Safety Partnership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431" y="847209"/>
            <a:ext cx="6809115" cy="48293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0529" y="2123524"/>
            <a:ext cx="1178896" cy="29472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DE6E37-D3E4-4D93-A06B-7DA9FFB8E427}" vid="{A25905F3-47F2-4FE4-9A79-E313A5115AA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B3F82C0E416344BB52A49E32F55FC1" ma:contentTypeVersion="0" ma:contentTypeDescription="Create a new document." ma:contentTypeScope="" ma:versionID="8ddb508e366312baaea4f7099943293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7b4a4f76bea50102067bc7ec8c6d4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0A79859-23DC-431B-B31D-B66741BF5795}"/>
</file>

<file path=customXml/itemProps2.xml><?xml version="1.0" encoding="utf-8"?>
<ds:datastoreItem xmlns:ds="http://schemas.openxmlformats.org/officeDocument/2006/customXml" ds:itemID="{0A16CD5D-7988-4339-B79F-7192344D105E}"/>
</file>

<file path=customXml/itemProps3.xml><?xml version="1.0" encoding="utf-8"?>
<ds:datastoreItem xmlns:ds="http://schemas.openxmlformats.org/officeDocument/2006/customXml" ds:itemID="{3D396E50-4892-4803-A233-97223BEFD54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5970</TotalTime>
  <Words>326</Words>
  <Application>Microsoft Office PowerPoint</Application>
  <PresentationFormat>On-screen Show (4:3)</PresentationFormat>
  <Paragraphs>63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 Futura Bold</vt:lpstr>
      <vt:lpstr>Calibri</vt:lpstr>
      <vt:lpstr>Calibri Light</vt:lpstr>
      <vt:lpstr>Futura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Ohio Dept.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Claudette Durham</dc:creator>
  <cp:lastModifiedBy>Merka Flynn</cp:lastModifiedBy>
  <cp:revision>30</cp:revision>
  <dcterms:created xsi:type="dcterms:W3CDTF">2016-02-12T16:20:24Z</dcterms:created>
  <dcterms:modified xsi:type="dcterms:W3CDTF">2016-03-09T20:13:32Z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0x01010031B3F82C0E416344BB52A49E32F55FC1</vt:lpwstr>
  </property>
</Properties>
</file>